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587" r:id="rId4"/>
    <p:sldId id="588" r:id="rId5"/>
    <p:sldId id="589" r:id="rId6"/>
    <p:sldId id="591" r:id="rId7"/>
    <p:sldId id="590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586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а мрежа" id="{8C06866A-E178-44DD-92B5-05AF5F0DD447}">
          <p14:sldIdLst>
            <p14:sldId id="587"/>
            <p14:sldId id="588"/>
            <p14:sldId id="589"/>
            <p14:sldId id="591"/>
            <p14:sldId id="590"/>
            <p14:sldId id="592"/>
          </p14:sldIdLst>
        </p14:section>
        <p14:section name="Достъп до интернет" id="{19889C42-E5C1-4565-A2E5-468C7E1F23E2}">
          <p14:sldIdLst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Отваряне на уебсайт с различни браузъри" id="{F604927E-AE52-4C82-ADB4-EC78035CF59A}">
          <p14:sldIdLst>
            <p14:sldId id="608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5214" autoAdjust="0"/>
  </p:normalViewPr>
  <p:slideViewPr>
    <p:cSldViewPr showGuides="1">
      <p:cViewPr>
        <p:scale>
          <a:sx n="100" d="100"/>
          <a:sy n="100" d="100"/>
        </p:scale>
        <p:origin x="426" y="30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27.8.2024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90489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477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454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098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861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/>
          </a:bodyPr>
          <a:lstStyle/>
          <a:p>
            <a:r>
              <a:rPr lang="ru-RU" dirty="0"/>
              <a:t>Основни начини за достъп до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Същност на глобалната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мрежа </a:t>
            </a:r>
            <a:r>
              <a:rPr lang="ru-RU" dirty="0"/>
              <a:t>интернет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Интернет достъпът </a:t>
            </a:r>
            <a:r>
              <a:rPr lang="ru-RU" dirty="0" smtClean="0"/>
              <a:t>позволява на </a:t>
            </a:r>
            <a:r>
              <a:rPr lang="ru-RU" b="1" dirty="0" smtClean="0"/>
              <a:t>устройства</a:t>
            </a:r>
            <a:r>
              <a:rPr lang="ru-RU" dirty="0" smtClean="0"/>
              <a:t> </a:t>
            </a:r>
            <a:r>
              <a:rPr lang="ru-RU" dirty="0"/>
              <a:t>да </a:t>
            </a:r>
            <a:r>
              <a:rPr lang="ru-RU" dirty="0" smtClean="0"/>
              <a:t>ползват услуги като:</a:t>
            </a:r>
            <a:endParaRPr lang="ru-RU" dirty="0"/>
          </a:p>
          <a:p>
            <a:pPr lvl="1"/>
            <a:r>
              <a:rPr lang="ru-RU" b="1" dirty="0" smtClean="0"/>
              <a:t>Електронна </a:t>
            </a:r>
            <a:r>
              <a:rPr lang="ru-RU" b="1" dirty="0"/>
              <a:t>поща</a:t>
            </a:r>
          </a:p>
          <a:p>
            <a:pPr lvl="1"/>
            <a:r>
              <a:rPr lang="ru-RU" dirty="0" smtClean="0"/>
              <a:t>Обмен </a:t>
            </a:r>
            <a:r>
              <a:rPr lang="ru-RU" dirty="0"/>
              <a:t>на </a:t>
            </a:r>
            <a:r>
              <a:rPr lang="ru-RU" b="1" dirty="0"/>
              <a:t>хипертекстове</a:t>
            </a:r>
          </a:p>
          <a:p>
            <a:pPr lvl="1"/>
            <a:r>
              <a:rPr lang="ru-RU" dirty="0"/>
              <a:t>Т</a:t>
            </a:r>
            <a:r>
              <a:rPr lang="ru-RU" dirty="0" smtClean="0"/>
              <a:t>рансфер </a:t>
            </a:r>
            <a:r>
              <a:rPr lang="ru-RU" dirty="0"/>
              <a:t>на </a:t>
            </a:r>
            <a:r>
              <a:rPr lang="ru-RU" b="1" dirty="0" smtClean="0"/>
              <a:t>файлове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Достъп до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26887"/>
          <a:stretch/>
        </p:blipFill>
        <p:spPr>
          <a:xfrm>
            <a:off x="651000" y="4799210"/>
            <a:ext cx="4541966" cy="1609430"/>
          </a:xfrm>
          <a:prstGeom prst="rect">
            <a:avLst/>
          </a:prstGeom>
        </p:spPr>
      </p:pic>
      <p:pic>
        <p:nvPicPr>
          <p:cNvPr id="3074" name="Picture 2" descr="Файл:Hypertext.png – У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8" y="1944000"/>
            <a:ext cx="3419724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4599000"/>
            <a:ext cx="5182960" cy="20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0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494000"/>
            <a:ext cx="6220598" cy="5230890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Доставчици</a:t>
            </a:r>
            <a:r>
              <a:rPr lang="ru-RU" dirty="0" smtClean="0"/>
              <a:t> </a:t>
            </a:r>
            <a:r>
              <a:rPr lang="ru-RU" dirty="0"/>
              <a:t>(</a:t>
            </a:r>
            <a:r>
              <a:rPr lang="ru-RU" b="1" dirty="0"/>
              <a:t>Internet Service Provider</a:t>
            </a:r>
            <a:r>
              <a:rPr lang="ru-RU" dirty="0"/>
              <a:t>): </a:t>
            </a:r>
            <a:endParaRPr lang="ru-RU" dirty="0" smtClean="0"/>
          </a:p>
          <a:p>
            <a:pPr lvl="1"/>
            <a:r>
              <a:rPr lang="ru-RU" dirty="0" smtClean="0"/>
              <a:t>Осигуряват </a:t>
            </a:r>
            <a:r>
              <a:rPr lang="ru-RU" b="1" dirty="0"/>
              <a:t>интернет свързаност </a:t>
            </a:r>
            <a:r>
              <a:rPr lang="ru-RU" dirty="0"/>
              <a:t>на </a:t>
            </a:r>
            <a:r>
              <a:rPr lang="ru-RU" b="1" dirty="0" smtClean="0"/>
              <a:t>потребителите</a:t>
            </a:r>
          </a:p>
          <a:p>
            <a:pPr lvl="1"/>
            <a:r>
              <a:rPr lang="ru-RU" dirty="0" smtClean="0"/>
              <a:t>Използват </a:t>
            </a:r>
            <a:r>
              <a:rPr lang="ru-RU" dirty="0"/>
              <a:t>различни </a:t>
            </a:r>
            <a:r>
              <a:rPr lang="ru-RU" b="1" dirty="0"/>
              <a:t>методи</a:t>
            </a:r>
            <a:r>
              <a:rPr lang="ru-RU" dirty="0"/>
              <a:t> и </a:t>
            </a:r>
            <a:r>
              <a:rPr lang="ru-RU" b="1" dirty="0"/>
              <a:t>технологии</a:t>
            </a:r>
            <a:r>
              <a:rPr lang="ru-RU" dirty="0"/>
              <a:t> за </a:t>
            </a:r>
            <a:r>
              <a:rPr lang="ru-RU" b="1" dirty="0" smtClean="0"/>
              <a:t>връзка</a:t>
            </a:r>
          </a:p>
          <a:p>
            <a:pPr lvl="1"/>
            <a:r>
              <a:rPr lang="ru-RU" dirty="0" smtClean="0"/>
              <a:t>Предлагат </a:t>
            </a:r>
            <a:r>
              <a:rPr lang="ru-RU" b="1" dirty="0"/>
              <a:t>разнообразни скорости </a:t>
            </a:r>
            <a:r>
              <a:rPr lang="ru-RU" dirty="0"/>
              <a:t>и ценови планове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Доставчици </a:t>
            </a:r>
            <a:endParaRPr lang="en-US" dirty="0"/>
          </a:p>
        </p:txBody>
      </p:sp>
      <p:pic>
        <p:nvPicPr>
          <p:cNvPr id="4104" name="Picture 8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16" y="1629000"/>
            <a:ext cx="5085425" cy="33767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76000" y="5112084"/>
            <a:ext cx="5812658" cy="11660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 smtClean="0">
                <a:solidFill>
                  <a:schemeClr val="bg1"/>
                </a:solidFill>
              </a:rPr>
              <a:t>Доставчик</a:t>
            </a:r>
            <a:r>
              <a:rPr lang="bg-BG" sz="2800" dirty="0" smtClean="0"/>
              <a:t> поставя </a:t>
            </a:r>
            <a:r>
              <a:rPr lang="bg-BG" sz="2800" b="1" dirty="0" smtClean="0"/>
              <a:t>кабели</a:t>
            </a:r>
            <a:r>
              <a:rPr lang="bg-BG" sz="2800" dirty="0" smtClean="0"/>
              <a:t> за </a:t>
            </a:r>
            <a:r>
              <a:rPr lang="bg-BG" sz="2800" b="1" dirty="0" smtClean="0"/>
              <a:t>осигуряване</a:t>
            </a:r>
            <a:r>
              <a:rPr lang="bg-BG" sz="2800" dirty="0" smtClean="0"/>
              <a:t> на </a:t>
            </a:r>
            <a:r>
              <a:rPr lang="bg-BG" sz="2800" b="1" dirty="0" smtClean="0"/>
              <a:t>достъп</a:t>
            </a:r>
            <a:r>
              <a:rPr lang="bg-BG" sz="2800" dirty="0" smtClean="0"/>
              <a:t> до интернет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9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Скоростта за </a:t>
            </a:r>
            <a:r>
              <a:rPr lang="bg-BG" b="1" dirty="0" smtClean="0">
                <a:solidFill>
                  <a:schemeClr val="bg1"/>
                </a:solidFill>
              </a:rPr>
              <a:t>приемане</a:t>
            </a:r>
            <a:r>
              <a:rPr lang="bg-BG" dirty="0" smtClean="0"/>
              <a:t> и </a:t>
            </a:r>
            <a:r>
              <a:rPr lang="bg-BG" b="1" dirty="0" smtClean="0">
                <a:solidFill>
                  <a:schemeClr val="bg1"/>
                </a:solidFill>
              </a:rPr>
              <a:t>предаване</a:t>
            </a:r>
            <a:r>
              <a:rPr lang="bg-BG" dirty="0" smtClean="0"/>
              <a:t> на </a:t>
            </a:r>
            <a:r>
              <a:rPr lang="bg-BG" b="1" dirty="0" smtClean="0"/>
              <a:t>данните </a:t>
            </a:r>
            <a:r>
              <a:rPr lang="bg-BG" dirty="0" smtClean="0"/>
              <a:t>в интернет се измерва в </a:t>
            </a:r>
            <a:r>
              <a:rPr lang="bg-BG" b="1" dirty="0" smtClean="0"/>
              <a:t>битове</a:t>
            </a:r>
            <a:r>
              <a:rPr lang="bg-BG" dirty="0" smtClean="0"/>
              <a:t> за </a:t>
            </a:r>
            <a:r>
              <a:rPr lang="bg-BG" b="1" dirty="0" smtClean="0"/>
              <a:t>секунда</a:t>
            </a:r>
            <a:r>
              <a:rPr lang="bg-BG" dirty="0" smtClean="0"/>
              <a:t> (</a:t>
            </a:r>
            <a:r>
              <a:rPr lang="en-US" dirty="0" smtClean="0"/>
              <a:t>bit/s, bps</a:t>
            </a:r>
            <a:r>
              <a:rPr lang="bg-BG" dirty="0" smtClean="0"/>
              <a:t>)</a:t>
            </a:r>
            <a:endParaRPr lang="en-US" dirty="0" smtClean="0"/>
          </a:p>
          <a:p>
            <a:r>
              <a:rPr lang="bg-BG" dirty="0" smtClean="0"/>
              <a:t>Може да измерите </a:t>
            </a:r>
            <a:r>
              <a:rPr lang="bg-BG" b="1" dirty="0" smtClean="0"/>
              <a:t>вашата интернет скорост </a:t>
            </a:r>
            <a:r>
              <a:rPr lang="bg-BG" dirty="0" smtClean="0"/>
              <a:t>от сайта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https://www.speedtest.net/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 скорост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000" y="3519000"/>
            <a:ext cx="4910635" cy="3150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126" name="Picture 6" descr="Best Internet Speed for Online Gaming | HighSpeedOp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00" y="4029341"/>
            <a:ext cx="3960000" cy="26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Достъпът до интернет </a:t>
            </a:r>
            <a:r>
              <a:rPr lang="bg-BG" dirty="0" smtClean="0"/>
              <a:t>се </a:t>
            </a:r>
            <a:r>
              <a:rPr lang="bg-BG" b="1" dirty="0" smtClean="0"/>
              <a:t>осъществява</a:t>
            </a:r>
            <a:r>
              <a:rPr lang="bg-BG" dirty="0" smtClean="0"/>
              <a:t> с помощта на специални </a:t>
            </a:r>
            <a:r>
              <a:rPr lang="bg-BG" b="1" dirty="0" smtClean="0">
                <a:solidFill>
                  <a:schemeClr val="bg1"/>
                </a:solidFill>
              </a:rPr>
              <a:t>мрежови устройства</a:t>
            </a:r>
          </a:p>
          <a:p>
            <a:r>
              <a:rPr lang="bg-BG" b="1" dirty="0" smtClean="0"/>
              <a:t>Примери</a:t>
            </a:r>
            <a:r>
              <a:rPr lang="bg-BG" dirty="0" smtClean="0"/>
              <a:t> за такива устройства са:</a:t>
            </a:r>
          </a:p>
          <a:p>
            <a:pPr lvl="1"/>
            <a:r>
              <a:rPr lang="bg-BG" dirty="0" smtClean="0"/>
              <a:t>Модем</a:t>
            </a:r>
          </a:p>
          <a:p>
            <a:pPr lvl="1"/>
            <a:r>
              <a:rPr lang="bg-BG" dirty="0" smtClean="0"/>
              <a:t>Рутер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Мрежови устройства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0357" b="5680"/>
          <a:stretch/>
        </p:blipFill>
        <p:spPr>
          <a:xfrm>
            <a:off x="6944595" y="2876630"/>
            <a:ext cx="4234182" cy="363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6" b="15452"/>
          <a:stretch/>
        </p:blipFill>
        <p:spPr>
          <a:xfrm>
            <a:off x="2909159" y="3941267"/>
            <a:ext cx="3205716" cy="2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За да </a:t>
            </a:r>
            <a:r>
              <a:rPr lang="ru-RU" b="1" dirty="0" smtClean="0">
                <a:solidFill>
                  <a:schemeClr val="bg1"/>
                </a:solidFill>
              </a:rPr>
              <a:t>контролира</a:t>
            </a:r>
            <a:r>
              <a:rPr lang="ru-RU" dirty="0" smtClean="0"/>
              <a:t> </a:t>
            </a:r>
            <a:r>
              <a:rPr lang="ru-RU" b="1" dirty="0" smtClean="0"/>
              <a:t>достъпът</a:t>
            </a:r>
            <a:r>
              <a:rPr lang="ru-RU" dirty="0" smtClean="0"/>
              <a:t> до </a:t>
            </a:r>
            <a:r>
              <a:rPr lang="ru-RU" b="1" dirty="0" smtClean="0"/>
              <a:t>услугите</a:t>
            </a:r>
            <a:r>
              <a:rPr lang="ru-RU" dirty="0" smtClean="0"/>
              <a:t> и </a:t>
            </a:r>
            <a:r>
              <a:rPr lang="ru-RU" b="1" dirty="0" smtClean="0"/>
              <a:t>информацията</a:t>
            </a:r>
            <a:r>
              <a:rPr lang="ru-RU" dirty="0" smtClean="0"/>
              <a:t>, </a:t>
            </a:r>
            <a:r>
              <a:rPr lang="ru-RU" b="1" dirty="0" smtClean="0"/>
              <a:t>доставчикът</a:t>
            </a:r>
            <a:r>
              <a:rPr lang="ru-RU" dirty="0" smtClean="0"/>
              <a:t> </a:t>
            </a:r>
            <a:r>
              <a:rPr lang="ru-RU" dirty="0"/>
              <a:t>създава за всеки клиент </a:t>
            </a:r>
            <a:r>
              <a:rPr lang="ru-RU" b="1" dirty="0">
                <a:solidFill>
                  <a:schemeClr val="bg1"/>
                </a:solidFill>
              </a:rPr>
              <a:t>акаунт</a:t>
            </a:r>
            <a:r>
              <a:rPr lang="ru-RU" dirty="0"/>
              <a:t>, който включва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Потребителско </a:t>
            </a:r>
            <a:r>
              <a:rPr lang="ru-RU" dirty="0"/>
              <a:t>име</a:t>
            </a:r>
          </a:p>
          <a:p>
            <a:pPr lvl="1"/>
            <a:r>
              <a:rPr lang="ru-RU" dirty="0" smtClean="0"/>
              <a:t>Парола</a:t>
            </a:r>
            <a:endParaRPr lang="ru-RU" dirty="0"/>
          </a:p>
          <a:p>
            <a:pPr lvl="1"/>
            <a:r>
              <a:rPr lang="ru-RU" dirty="0" smtClean="0"/>
              <a:t>Служебна информация</a:t>
            </a:r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Контрол на достъпа</a:t>
            </a:r>
            <a:endParaRPr lang="en-US" dirty="0"/>
          </a:p>
        </p:txBody>
      </p:sp>
      <p:pic>
        <p:nvPicPr>
          <p:cNvPr id="7170" name="Picture 2" descr="Account - Free securit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00" y="2965228"/>
            <a:ext cx="3555000" cy="355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5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Потребителското име </a:t>
            </a:r>
            <a:r>
              <a:rPr lang="bg-BG" dirty="0" smtClean="0"/>
              <a:t>е </a:t>
            </a:r>
            <a:r>
              <a:rPr lang="bg-BG" b="1" dirty="0" smtClean="0"/>
              <a:t>уникално име</a:t>
            </a:r>
          </a:p>
          <a:p>
            <a:pPr lvl="1"/>
            <a:r>
              <a:rPr lang="bg-BG" b="1" dirty="0" smtClean="0"/>
              <a:t>Не се повтаря </a:t>
            </a:r>
            <a:r>
              <a:rPr lang="bg-BG" dirty="0" smtClean="0"/>
              <a:t>в системата на доставчика</a:t>
            </a:r>
          </a:p>
          <a:p>
            <a:pPr lvl="1"/>
            <a:r>
              <a:rPr lang="ru-RU" b="1" dirty="0"/>
              <a:t>Потребителят</a:t>
            </a:r>
            <a:r>
              <a:rPr lang="ru-RU" dirty="0"/>
              <a:t> </a:t>
            </a:r>
            <a:r>
              <a:rPr lang="ru-RU" dirty="0" smtClean="0"/>
              <a:t>се </a:t>
            </a:r>
            <a:r>
              <a:rPr lang="ru-RU" b="1" dirty="0" smtClean="0"/>
              <a:t>разпознава</a:t>
            </a:r>
            <a:r>
              <a:rPr lang="ru-RU" dirty="0" smtClean="0"/>
              <a:t> </a:t>
            </a:r>
            <a:r>
              <a:rPr lang="ru-RU" dirty="0"/>
              <a:t>по </a:t>
            </a:r>
            <a:r>
              <a:rPr lang="ru-RU" dirty="0" smtClean="0"/>
              <a:t>своето </a:t>
            </a:r>
            <a:r>
              <a:rPr lang="ru-RU" b="1" dirty="0" smtClean="0"/>
              <a:t>потребителско име</a:t>
            </a:r>
          </a:p>
          <a:p>
            <a:r>
              <a:rPr lang="bg-BG" dirty="0" smtClean="0"/>
              <a:t>Името на потребителя може да бъде:</a:t>
            </a:r>
          </a:p>
          <a:p>
            <a:pPr lvl="1"/>
            <a:r>
              <a:rPr lang="bg-BG" b="1" dirty="0" smtClean="0"/>
              <a:t>Имейл адрес </a:t>
            </a:r>
            <a:r>
              <a:rPr lang="bg-BG" dirty="0" smtClean="0"/>
              <a:t>на клиента</a:t>
            </a:r>
          </a:p>
          <a:p>
            <a:pPr lvl="1"/>
            <a:r>
              <a:rPr lang="bg-BG" dirty="0" smtClean="0"/>
              <a:t>Комбинация от </a:t>
            </a:r>
            <a:r>
              <a:rPr lang="bg-BG" b="1" dirty="0" smtClean="0"/>
              <a:t>букви</a:t>
            </a:r>
            <a:r>
              <a:rPr lang="bg-BG" dirty="0" smtClean="0"/>
              <a:t> и </a:t>
            </a:r>
            <a:r>
              <a:rPr lang="bg-BG" b="1" dirty="0" smtClean="0"/>
              <a:t>цифри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Потребителско име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r="11262"/>
          <a:stretch/>
        </p:blipFill>
        <p:spPr>
          <a:xfrm>
            <a:off x="7356000" y="3834000"/>
            <a:ext cx="3870000" cy="27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Паролата</a:t>
            </a:r>
            <a:r>
              <a:rPr lang="bg-BG" dirty="0" smtClean="0"/>
              <a:t> е </a:t>
            </a:r>
            <a:r>
              <a:rPr lang="ru-RU" b="1" dirty="0" smtClean="0"/>
              <a:t>тайна </a:t>
            </a:r>
            <a:r>
              <a:rPr lang="ru-RU" b="1" dirty="0"/>
              <a:t>дума </a:t>
            </a:r>
            <a:r>
              <a:rPr lang="ru-RU" dirty="0"/>
              <a:t>или </a:t>
            </a:r>
            <a:r>
              <a:rPr lang="ru-RU" b="1" dirty="0"/>
              <a:t>комбинация</a:t>
            </a:r>
            <a:r>
              <a:rPr lang="ru-RU" dirty="0"/>
              <a:t> от </a:t>
            </a:r>
            <a:r>
              <a:rPr lang="ru-RU" b="1" dirty="0"/>
              <a:t>знаци</a:t>
            </a:r>
            <a:r>
              <a:rPr lang="ru-RU" dirty="0"/>
              <a:t>, известни само на потребителя и </a:t>
            </a:r>
            <a:r>
              <a:rPr lang="ru-RU" dirty="0" smtClean="0"/>
              <a:t>доставчика</a:t>
            </a:r>
          </a:p>
          <a:p>
            <a:r>
              <a:rPr lang="ru-RU" dirty="0"/>
              <a:t>В </a:t>
            </a:r>
            <a:r>
              <a:rPr lang="ru-RU" b="1" dirty="0" smtClean="0"/>
              <a:t>съвремието</a:t>
            </a:r>
            <a:r>
              <a:rPr lang="ru-RU" dirty="0" smtClean="0"/>
              <a:t> паролата все по-често </a:t>
            </a:r>
            <a:r>
              <a:rPr lang="ru-RU" dirty="0"/>
              <a:t>се </a:t>
            </a:r>
            <a:r>
              <a:rPr lang="ru-RU" b="1" dirty="0"/>
              <a:t>заменя</a:t>
            </a:r>
            <a:r>
              <a:rPr lang="ru-RU" dirty="0"/>
              <a:t> с </a:t>
            </a:r>
            <a:r>
              <a:rPr lang="ru-RU" b="1" dirty="0"/>
              <a:t>биометрични данни </a:t>
            </a:r>
            <a:r>
              <a:rPr lang="ru-RU" dirty="0"/>
              <a:t>като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Пръстов </a:t>
            </a:r>
            <a:r>
              <a:rPr lang="ru-RU" b="1" dirty="0"/>
              <a:t>отпечатък</a:t>
            </a:r>
          </a:p>
          <a:p>
            <a:pPr lvl="1"/>
            <a:r>
              <a:rPr lang="ru-RU" b="1" dirty="0" smtClean="0"/>
              <a:t>Ирис</a:t>
            </a:r>
            <a:r>
              <a:rPr lang="ru-RU" dirty="0" smtClean="0"/>
              <a:t> </a:t>
            </a:r>
            <a:r>
              <a:rPr lang="ru-RU" dirty="0"/>
              <a:t>на окото</a:t>
            </a:r>
          </a:p>
          <a:p>
            <a:pPr lvl="1"/>
            <a:r>
              <a:rPr lang="ru-RU" b="1" dirty="0" smtClean="0"/>
              <a:t>Лице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smtClean="0"/>
              <a:t>потребителя</a:t>
            </a:r>
            <a:endParaRPr lang="ru-RU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Парола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00" y="4284000"/>
            <a:ext cx="3801504" cy="2574000"/>
          </a:xfrm>
          <a:prstGeom prst="rect">
            <a:avLst/>
          </a:prstGeom>
        </p:spPr>
      </p:pic>
      <p:pic>
        <p:nvPicPr>
          <p:cNvPr id="9220" name="Picture 4" descr="The fundamentals of Iris Recognit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86" y="3191692"/>
            <a:ext cx="2634593" cy="19473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3" y="4266876"/>
            <a:ext cx="2627124" cy="26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Видовете достъп </a:t>
            </a:r>
            <a:r>
              <a:rPr lang="bg-BG" dirty="0" smtClean="0"/>
              <a:t>до интернет са</a:t>
            </a:r>
            <a:r>
              <a:rPr lang="en-US" dirty="0" smtClean="0"/>
              <a:t> </a:t>
            </a:r>
            <a:r>
              <a:rPr lang="bg-BG" dirty="0" smtClean="0"/>
              <a:t>през:</a:t>
            </a:r>
          </a:p>
          <a:p>
            <a:pPr lvl="1"/>
            <a:r>
              <a:rPr lang="bg-BG" b="1" dirty="0" smtClean="0"/>
              <a:t>Локална</a:t>
            </a:r>
            <a:r>
              <a:rPr lang="bg-BG" dirty="0" smtClean="0"/>
              <a:t> </a:t>
            </a:r>
            <a:r>
              <a:rPr lang="bg-BG" b="1" dirty="0" smtClean="0"/>
              <a:t>мрежа</a:t>
            </a:r>
            <a:r>
              <a:rPr lang="bg-BG" dirty="0" smtClean="0"/>
              <a:t> </a:t>
            </a:r>
            <a:r>
              <a:rPr lang="en-US" dirty="0" smtClean="0"/>
              <a:t>(LAN)</a:t>
            </a:r>
          </a:p>
          <a:p>
            <a:pPr lvl="1"/>
            <a:r>
              <a:rPr lang="bg-BG" dirty="0" smtClean="0"/>
              <a:t>Телефонен </a:t>
            </a:r>
            <a:r>
              <a:rPr lang="bg-BG" b="1" dirty="0" smtClean="0"/>
              <a:t>кабел</a:t>
            </a:r>
          </a:p>
          <a:p>
            <a:pPr lvl="1"/>
            <a:r>
              <a:rPr lang="bg-BG" dirty="0" smtClean="0"/>
              <a:t>Мрежата на </a:t>
            </a:r>
            <a:r>
              <a:rPr lang="bg-BG" b="1" dirty="0" smtClean="0"/>
              <a:t>мобилен оператор</a:t>
            </a:r>
          </a:p>
          <a:p>
            <a:pPr lvl="1"/>
            <a:r>
              <a:rPr lang="bg-BG" b="1" dirty="0" smtClean="0"/>
              <a:t>Сателитен</a:t>
            </a:r>
            <a:r>
              <a:rPr lang="bg-BG" dirty="0" smtClean="0"/>
              <a:t> достъп</a:t>
            </a:r>
          </a:p>
          <a:p>
            <a:pPr lvl="1"/>
            <a:r>
              <a:rPr lang="bg-BG" b="1" dirty="0" smtClean="0"/>
              <a:t>Радиовръзка</a:t>
            </a:r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Видове достъп до интернет</a:t>
            </a:r>
            <a:endParaRPr lang="en-US" dirty="0"/>
          </a:p>
        </p:txBody>
      </p:sp>
      <p:pic>
        <p:nvPicPr>
          <p:cNvPr id="1026" name="Picture 2" descr="Lan - Free network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00" y="1996613"/>
            <a:ext cx="1906801" cy="190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bile network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43" y="4419000"/>
            <a:ext cx="2266801" cy="22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tellite - Free technology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03" y="4756306"/>
            <a:ext cx="1850384" cy="185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dio - Free communication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011" y="4591209"/>
            <a:ext cx="2020989" cy="20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hone cable Special Lineal color icon | Freepi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156" y="1832801"/>
            <a:ext cx="2170245" cy="21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Локална </a:t>
            </a:r>
            <a:r>
              <a:rPr lang="ru-RU" b="1" dirty="0">
                <a:solidFill>
                  <a:schemeClr val="bg1"/>
                </a:solidFill>
              </a:rPr>
              <a:t>мрежа </a:t>
            </a:r>
            <a:r>
              <a:rPr lang="ru-RU" b="1" dirty="0"/>
              <a:t>(LAN</a:t>
            </a:r>
            <a:r>
              <a:rPr lang="ru-RU" b="1" dirty="0" smtClean="0"/>
              <a:t>)</a:t>
            </a:r>
            <a:r>
              <a:rPr lang="ru-RU" dirty="0" smtClean="0"/>
              <a:t> е </a:t>
            </a:r>
            <a:r>
              <a:rPr lang="ru-RU" b="1" dirty="0" smtClean="0"/>
              <a:t>най-широко</a:t>
            </a:r>
            <a:r>
              <a:rPr lang="ru-RU" dirty="0" smtClean="0"/>
              <a:t> </a:t>
            </a:r>
            <a:r>
              <a:rPr lang="ru-RU" dirty="0"/>
              <a:t>използваният начин за </a:t>
            </a:r>
            <a:r>
              <a:rPr lang="ru-RU" dirty="0" smtClean="0"/>
              <a:t>достъп</a:t>
            </a:r>
            <a:r>
              <a:rPr lang="en-US" dirty="0" smtClean="0"/>
              <a:t> </a:t>
            </a:r>
            <a:r>
              <a:rPr lang="bg-BG" dirty="0" smtClean="0"/>
              <a:t>до </a:t>
            </a:r>
            <a:r>
              <a:rPr lang="bg-BG" b="1" dirty="0" smtClean="0"/>
              <a:t>интернет</a:t>
            </a:r>
            <a:endParaRPr lang="ru-RU" b="1" dirty="0"/>
          </a:p>
          <a:p>
            <a:pPr lvl="1"/>
            <a:r>
              <a:rPr lang="ru-RU" b="1" dirty="0"/>
              <a:t>Доставчикът</a:t>
            </a:r>
            <a:r>
              <a:rPr lang="ru-RU" dirty="0"/>
              <a:t> осигурява </a:t>
            </a:r>
            <a:r>
              <a:rPr lang="ru-RU" b="1" dirty="0"/>
              <a:t>интернет връзка </a:t>
            </a:r>
            <a:r>
              <a:rPr lang="ru-RU" dirty="0"/>
              <a:t>до </a:t>
            </a:r>
            <a:r>
              <a:rPr lang="ru-RU" b="1" dirty="0"/>
              <a:t>локалната мрежа</a:t>
            </a:r>
            <a:r>
              <a:rPr lang="ru-RU" dirty="0"/>
              <a:t> на </a:t>
            </a:r>
            <a:r>
              <a:rPr lang="ru-RU" dirty="0" smtClean="0"/>
              <a:t>потребителя</a:t>
            </a:r>
            <a:endParaRPr lang="ru-RU" dirty="0"/>
          </a:p>
          <a:p>
            <a:pPr lvl="1"/>
            <a:r>
              <a:rPr lang="ru-RU" dirty="0"/>
              <a:t>Всички </a:t>
            </a:r>
            <a:r>
              <a:rPr lang="ru-RU" b="1" dirty="0"/>
              <a:t>устройства</a:t>
            </a:r>
            <a:r>
              <a:rPr lang="ru-RU" dirty="0"/>
              <a:t>, свързани в </a:t>
            </a:r>
            <a:r>
              <a:rPr lang="ru-RU" dirty="0" smtClean="0"/>
              <a:t>локалната </a:t>
            </a:r>
            <a:r>
              <a:rPr lang="ru-RU" dirty="0"/>
              <a:t>мрежа, получават </a:t>
            </a:r>
            <a:r>
              <a:rPr lang="ru-RU" b="1" dirty="0"/>
              <a:t>достъп </a:t>
            </a:r>
            <a:r>
              <a:rPr lang="ru-RU" dirty="0"/>
              <a:t>до</a:t>
            </a:r>
            <a:r>
              <a:rPr lang="ru-RU" b="1" dirty="0"/>
              <a:t> </a:t>
            </a:r>
            <a:r>
              <a:rPr lang="ru-RU" b="1" dirty="0" smtClean="0"/>
              <a:t>интернет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</a:t>
            </a:r>
            <a:r>
              <a:rPr lang="bg-BG" dirty="0" smtClean="0"/>
              <a:t>интернет</a:t>
            </a:r>
            <a:r>
              <a:rPr lang="en-US" dirty="0" smtClean="0"/>
              <a:t> –</a:t>
            </a:r>
            <a:r>
              <a:rPr lang="bg-BG" dirty="0"/>
              <a:t> </a:t>
            </a:r>
            <a:r>
              <a:rPr lang="en-US" dirty="0" smtClean="0"/>
              <a:t>LAN</a:t>
            </a:r>
            <a:r>
              <a:rPr lang="bg-BG" dirty="0" smtClean="0"/>
              <a:t> (1)</a:t>
            </a:r>
            <a:endParaRPr lang="en-US" dirty="0"/>
          </a:p>
        </p:txBody>
      </p:sp>
      <p:pic>
        <p:nvPicPr>
          <p:cNvPr id="2050" name="Picture 2" descr="How to Set Up and Configure a LAN in 8 Step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00" y="4347902"/>
            <a:ext cx="3555532" cy="228569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tworking Fundamentals | LAN vs WAN | Ethernet | Network Security Bas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83" y="4625851"/>
            <a:ext cx="3020269" cy="2011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0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685598" cy="5528766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/>
              <a:t>Рутер</a:t>
            </a:r>
            <a:r>
              <a:rPr lang="ru-RU" dirty="0"/>
              <a:t> – устройство за </a:t>
            </a:r>
            <a:r>
              <a:rPr lang="ru-RU" b="1" dirty="0"/>
              <a:t>свързване</a:t>
            </a:r>
            <a:r>
              <a:rPr lang="ru-RU" dirty="0"/>
              <a:t> на </a:t>
            </a:r>
            <a:r>
              <a:rPr lang="ru-RU" b="1" dirty="0"/>
              <a:t>две различни </a:t>
            </a:r>
            <a:r>
              <a:rPr lang="ru-RU" b="1" dirty="0" smtClean="0"/>
              <a:t>мрежи </a:t>
            </a:r>
          </a:p>
          <a:p>
            <a:pPr lvl="1"/>
            <a:r>
              <a:rPr lang="ru-RU" dirty="0" smtClean="0"/>
              <a:t>В случая едната е </a:t>
            </a:r>
            <a:r>
              <a:rPr lang="ru-RU" b="1" dirty="0" smtClean="0">
                <a:solidFill>
                  <a:schemeClr val="bg1"/>
                </a:solidFill>
              </a:rPr>
              <a:t>интернет</a:t>
            </a:r>
            <a:r>
              <a:rPr lang="ru-RU" dirty="0" smtClean="0"/>
              <a:t>, а другата е </a:t>
            </a:r>
            <a:r>
              <a:rPr lang="en-US" b="1" dirty="0" smtClean="0">
                <a:solidFill>
                  <a:schemeClr val="bg1"/>
                </a:solidFill>
              </a:rPr>
              <a:t>LAN</a:t>
            </a:r>
            <a:r>
              <a:rPr lang="en-US" b="1" dirty="0" smtClean="0"/>
              <a:t> </a:t>
            </a:r>
            <a:r>
              <a:rPr lang="bg-BG" dirty="0" smtClean="0"/>
              <a:t>на</a:t>
            </a:r>
            <a:r>
              <a:rPr lang="bg-BG" b="1" dirty="0" smtClean="0"/>
              <a:t> клиента</a:t>
            </a:r>
            <a:r>
              <a:rPr lang="ru-RU" b="1" dirty="0" smtClean="0"/>
              <a:t> </a:t>
            </a:r>
            <a:endParaRPr lang="ru-RU" b="1" dirty="0"/>
          </a:p>
          <a:p>
            <a:r>
              <a:rPr lang="ru-RU" dirty="0" smtClean="0"/>
              <a:t>Видове </a:t>
            </a:r>
            <a:r>
              <a:rPr lang="ru-RU" b="1" dirty="0" smtClean="0"/>
              <a:t>връзки</a:t>
            </a:r>
            <a:r>
              <a:rPr lang="ru-RU" dirty="0" smtClean="0"/>
              <a:t> </a:t>
            </a:r>
            <a:r>
              <a:rPr lang="ru-RU" dirty="0"/>
              <a:t>с </a:t>
            </a:r>
            <a:r>
              <a:rPr lang="ru-RU" dirty="0" smtClean="0"/>
              <a:t>рутера:</a:t>
            </a:r>
            <a:endParaRPr lang="ru-RU" dirty="0"/>
          </a:p>
          <a:p>
            <a:pPr lvl="1"/>
            <a:r>
              <a:rPr lang="ru-RU" b="1" dirty="0" smtClean="0"/>
              <a:t>͏Мрежов </a:t>
            </a:r>
            <a:r>
              <a:rPr lang="ru-RU" b="1" dirty="0"/>
              <a:t>кабел</a:t>
            </a:r>
            <a:endParaRPr lang="ru-RU" dirty="0"/>
          </a:p>
          <a:p>
            <a:pPr lvl="2"/>
            <a:r>
              <a:rPr lang="ru-RU" dirty="0"/>
              <a:t>Включва се в </a:t>
            </a:r>
            <a:r>
              <a:rPr lang="ru-RU" b="1" dirty="0"/>
              <a:t>мрежовата карта </a:t>
            </a:r>
            <a:r>
              <a:rPr lang="ru-RU" dirty="0"/>
              <a:t>на </a:t>
            </a:r>
            <a:r>
              <a:rPr lang="ru-RU" b="1" dirty="0"/>
              <a:t>устройството</a:t>
            </a:r>
            <a:r>
              <a:rPr lang="ru-RU" dirty="0"/>
              <a:t> и в </a:t>
            </a:r>
            <a:r>
              <a:rPr lang="ru-RU" b="1" dirty="0" smtClean="0"/>
              <a:t>рутера</a:t>
            </a:r>
            <a:endParaRPr lang="en-US" b="1" dirty="0" smtClean="0"/>
          </a:p>
          <a:p>
            <a:pPr lvl="1"/>
            <a:r>
              <a:rPr lang="ru-RU" b="1" dirty="0" smtClean="0"/>
              <a:t>͏WiFi </a:t>
            </a:r>
            <a:r>
              <a:rPr lang="ru-RU" b="1" dirty="0"/>
              <a:t>връзка</a:t>
            </a:r>
            <a:endParaRPr lang="ru-RU" dirty="0"/>
          </a:p>
          <a:p>
            <a:pPr lvl="2"/>
            <a:r>
              <a:rPr lang="ru-RU" b="1" dirty="0"/>
              <a:t>Устройството</a:t>
            </a:r>
            <a:r>
              <a:rPr lang="ru-RU" dirty="0"/>
              <a:t> трябва да има </a:t>
            </a:r>
            <a:r>
              <a:rPr lang="ru-RU" b="1" dirty="0"/>
              <a:t>вградена</a:t>
            </a:r>
            <a:r>
              <a:rPr lang="ru-RU" dirty="0"/>
              <a:t> или </a:t>
            </a:r>
            <a:r>
              <a:rPr lang="ru-RU" b="1" dirty="0"/>
              <a:t>инсталирана</a:t>
            </a:r>
            <a:r>
              <a:rPr lang="ru-RU" dirty="0"/>
              <a:t> допълнително </a:t>
            </a:r>
            <a:r>
              <a:rPr lang="ru-RU" b="1" dirty="0">
                <a:solidFill>
                  <a:schemeClr val="bg1"/>
                </a:solidFill>
              </a:rPr>
              <a:t>WiFi </a:t>
            </a:r>
            <a:r>
              <a:rPr lang="ru-RU" b="1" dirty="0" smtClean="0">
                <a:solidFill>
                  <a:schemeClr val="bg1"/>
                </a:solidFill>
              </a:rPr>
              <a:t>карта</a:t>
            </a:r>
          </a:p>
          <a:p>
            <a:r>
              <a:rPr lang="ru-RU" b="1" dirty="0" smtClean="0"/>
              <a:t>Локалната </a:t>
            </a:r>
            <a:r>
              <a:rPr lang="ru-RU" b="1" dirty="0"/>
              <a:t>мрежа </a:t>
            </a:r>
            <a:r>
              <a:rPr lang="ru-RU" dirty="0"/>
              <a:t>и </a:t>
            </a:r>
            <a:r>
              <a:rPr lang="ru-RU" b="1" dirty="0"/>
              <a:t>WiFi </a:t>
            </a:r>
            <a:r>
              <a:rPr lang="ru-RU" b="1" dirty="0" smtClean="0"/>
              <a:t>връзка </a:t>
            </a:r>
            <a:r>
              <a:rPr lang="ru-RU" dirty="0" smtClean="0"/>
              <a:t>трябва да се защитят с </a:t>
            </a:r>
            <a:r>
              <a:rPr lang="ru-RU" b="1" dirty="0" smtClean="0">
                <a:solidFill>
                  <a:schemeClr val="bg1"/>
                </a:solidFill>
              </a:rPr>
              <a:t>парола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</a:t>
            </a:r>
            <a:r>
              <a:rPr lang="bg-BG" dirty="0" smtClean="0"/>
              <a:t>интернет</a:t>
            </a:r>
            <a:r>
              <a:rPr lang="en-US" dirty="0" smtClean="0"/>
              <a:t> –</a:t>
            </a:r>
            <a:r>
              <a:rPr lang="bg-BG" dirty="0"/>
              <a:t> </a:t>
            </a:r>
            <a:r>
              <a:rPr lang="en-US" dirty="0" smtClean="0"/>
              <a:t>LAN</a:t>
            </a:r>
            <a:r>
              <a:rPr lang="bg-BG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32" y="1404000"/>
            <a:ext cx="2542500" cy="254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2" b="8970"/>
          <a:stretch/>
        </p:blipFill>
        <p:spPr>
          <a:xfrm>
            <a:off x="9287095" y="3861378"/>
            <a:ext cx="3063905" cy="2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Компютърна мрежа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 smtClean="0"/>
              <a:t>Достъп до </a:t>
            </a:r>
            <a:r>
              <a:rPr lang="bg-BG" b="1" dirty="0" smtClean="0"/>
              <a:t>интернет</a:t>
            </a:r>
          </a:p>
          <a:p>
            <a:r>
              <a:rPr lang="bg-BG" dirty="0" smtClean="0"/>
              <a:t>Отваряне на </a:t>
            </a:r>
            <a:r>
              <a:rPr lang="bg-BG" b="1" dirty="0" smtClean="0"/>
              <a:t>уебсайт</a:t>
            </a:r>
            <a:r>
              <a:rPr lang="bg-BG" dirty="0" smtClean="0"/>
              <a:t> с </a:t>
            </a:r>
            <a:r>
              <a:rPr lang="bg-BG" b="1" dirty="0" smtClean="0"/>
              <a:t>различни браузъри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Указател</a:t>
            </a:r>
            <a:r>
              <a:rPr lang="bg-BG" dirty="0" smtClean="0"/>
              <a:t> на </a:t>
            </a:r>
            <a:r>
              <a:rPr lang="bg-BG" b="1" dirty="0" smtClean="0"/>
              <a:t>полезни адреси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 помощта на </a:t>
            </a:r>
            <a:r>
              <a:rPr lang="bg-BG" b="1" dirty="0" smtClean="0">
                <a:solidFill>
                  <a:schemeClr val="bg1"/>
                </a:solidFill>
              </a:rPr>
              <a:t>специални модеми </a:t>
            </a:r>
            <a:r>
              <a:rPr lang="bg-BG" dirty="0" smtClean="0"/>
              <a:t>и </a:t>
            </a:r>
            <a:r>
              <a:rPr lang="bg-BG" b="1" dirty="0" smtClean="0">
                <a:solidFill>
                  <a:schemeClr val="bg1"/>
                </a:solidFill>
              </a:rPr>
              <a:t>телефонен кабел </a:t>
            </a:r>
            <a:r>
              <a:rPr lang="bg-BG" dirty="0" smtClean="0"/>
              <a:t>може да се осъществява </a:t>
            </a:r>
            <a:r>
              <a:rPr lang="bg-BG" b="1" dirty="0" smtClean="0"/>
              <a:t>връзка</a:t>
            </a:r>
            <a:r>
              <a:rPr lang="bg-BG" dirty="0" smtClean="0"/>
              <a:t> с </a:t>
            </a:r>
            <a:r>
              <a:rPr lang="bg-BG" b="1" dirty="0" smtClean="0"/>
              <a:t>интернет</a:t>
            </a:r>
            <a:endParaRPr lang="en-US" b="1" dirty="0" smtClean="0"/>
          </a:p>
          <a:p>
            <a:pPr lvl="1"/>
            <a:r>
              <a:rPr lang="bg-BG" dirty="0" smtClean="0"/>
              <a:t>Това е </a:t>
            </a:r>
            <a:r>
              <a:rPr lang="bg-BG" b="1" dirty="0" smtClean="0"/>
              <a:t>остаряла технология</a:t>
            </a:r>
          </a:p>
          <a:p>
            <a:pPr lvl="1"/>
            <a:r>
              <a:rPr lang="ru-RU" dirty="0" smtClean="0"/>
              <a:t>Подходяща е </a:t>
            </a:r>
            <a:r>
              <a:rPr lang="ru-RU" dirty="0"/>
              <a:t>за зони </a:t>
            </a:r>
            <a:r>
              <a:rPr lang="ru-RU" b="1" dirty="0"/>
              <a:t>без оптична </a:t>
            </a:r>
            <a:r>
              <a:rPr lang="ru-RU" dirty="0"/>
              <a:t>или </a:t>
            </a:r>
            <a:r>
              <a:rPr lang="ru-RU" b="1" dirty="0"/>
              <a:t>LAN </a:t>
            </a:r>
            <a:r>
              <a:rPr lang="ru-RU" b="1" dirty="0" smtClean="0"/>
              <a:t>мрежа</a:t>
            </a:r>
          </a:p>
          <a:p>
            <a:r>
              <a:rPr lang="bg-BG" dirty="0" smtClean="0"/>
              <a:t>Видовете </a:t>
            </a:r>
            <a:r>
              <a:rPr lang="bg-BG" b="1" dirty="0" smtClean="0"/>
              <a:t>модеми</a:t>
            </a:r>
            <a:r>
              <a:rPr lang="bg-BG" dirty="0" smtClean="0"/>
              <a:t> са:</a:t>
            </a:r>
          </a:p>
          <a:p>
            <a:pPr lvl="1"/>
            <a:r>
              <a:rPr lang="en-US" dirty="0" smtClean="0"/>
              <a:t>Dial-up</a:t>
            </a:r>
          </a:p>
          <a:p>
            <a:pPr lvl="1"/>
            <a:r>
              <a:rPr lang="en-US" dirty="0" smtClean="0"/>
              <a:t>ISDN</a:t>
            </a:r>
          </a:p>
          <a:p>
            <a:pPr lvl="1"/>
            <a:r>
              <a:rPr lang="en-US" dirty="0" smtClean="0"/>
              <a:t>ADSL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bg-BG" dirty="0" smtClean="0"/>
              <a:t>телефонен кабел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44" y="4554000"/>
            <a:ext cx="3155110" cy="1683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5105010"/>
            <a:ext cx="3690000" cy="1619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8" y="3582163"/>
            <a:ext cx="2827063" cy="21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 помощта на </a:t>
            </a:r>
            <a:r>
              <a:rPr lang="en-US" b="1" dirty="0" smtClean="0">
                <a:solidFill>
                  <a:schemeClr val="bg1"/>
                </a:solidFill>
              </a:rPr>
              <a:t>GSM </a:t>
            </a:r>
            <a:r>
              <a:rPr lang="bg-BG" b="1" dirty="0" smtClean="0">
                <a:solidFill>
                  <a:schemeClr val="bg1"/>
                </a:solidFill>
              </a:rPr>
              <a:t>модем </a:t>
            </a:r>
            <a:r>
              <a:rPr lang="bg-BG" dirty="0" smtClean="0"/>
              <a:t>и </a:t>
            </a:r>
            <a:r>
              <a:rPr lang="bg-BG" b="1" dirty="0" smtClean="0"/>
              <a:t>мрежата</a:t>
            </a:r>
            <a:r>
              <a:rPr lang="bg-BG" dirty="0" smtClean="0"/>
              <a:t> на </a:t>
            </a:r>
            <a:r>
              <a:rPr lang="bg-BG" b="1" dirty="0" smtClean="0"/>
              <a:t>мобилен оператор </a:t>
            </a:r>
            <a:r>
              <a:rPr lang="bg-BG" dirty="0" smtClean="0"/>
              <a:t>се осъществява връзка с </a:t>
            </a:r>
            <a:r>
              <a:rPr lang="bg-BG" b="1" dirty="0" smtClean="0"/>
              <a:t>интернет</a:t>
            </a:r>
          </a:p>
          <a:p>
            <a:pPr lvl="1"/>
            <a:r>
              <a:rPr lang="ru-RU" dirty="0"/>
              <a:t>Използва се основно за </a:t>
            </a:r>
            <a:r>
              <a:rPr lang="ru-RU" b="1" dirty="0"/>
              <a:t>телефони</a:t>
            </a:r>
            <a:r>
              <a:rPr lang="ru-RU" dirty="0"/>
              <a:t> и </a:t>
            </a:r>
            <a:r>
              <a:rPr lang="ru-RU" b="1" dirty="0" smtClean="0"/>
              <a:t>таблети</a:t>
            </a:r>
          </a:p>
          <a:p>
            <a:pPr lvl="1"/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4G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5G</a:t>
            </a:r>
            <a:r>
              <a:rPr lang="ru-RU" dirty="0"/>
              <a:t> </a:t>
            </a:r>
            <a:r>
              <a:rPr lang="ru-RU" dirty="0" smtClean="0"/>
              <a:t>мрежите </a:t>
            </a:r>
            <a:r>
              <a:rPr lang="ru-RU" dirty="0"/>
              <a:t>осигуряват отлична </a:t>
            </a:r>
            <a:r>
              <a:rPr lang="ru-RU" b="1" dirty="0"/>
              <a:t>скорост</a:t>
            </a:r>
            <a:r>
              <a:rPr lang="ru-RU" dirty="0"/>
              <a:t> на </a:t>
            </a:r>
            <a:r>
              <a:rPr lang="ru-RU" b="1" dirty="0"/>
              <a:t>данните</a:t>
            </a:r>
            <a:r>
              <a:rPr lang="ru-RU" dirty="0"/>
              <a:t>, подходяща за </a:t>
            </a:r>
            <a:r>
              <a:rPr lang="ru-RU" b="1" dirty="0"/>
              <a:t>малки предприятия </a:t>
            </a:r>
            <a:r>
              <a:rPr lang="ru-RU" dirty="0"/>
              <a:t>и </a:t>
            </a:r>
            <a:r>
              <a:rPr lang="ru-RU" b="1" dirty="0"/>
              <a:t>домашни нужди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bg-BG" dirty="0" smtClean="0"/>
              <a:t>мобилен оператор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95" y="4142987"/>
            <a:ext cx="2751013" cy="2751013"/>
          </a:xfrm>
          <a:prstGeom prst="rect">
            <a:avLst/>
          </a:prstGeom>
        </p:spPr>
      </p:pic>
      <p:pic>
        <p:nvPicPr>
          <p:cNvPr id="3074" name="Picture 2" descr="Smartphone Awards 2023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98" y="4338016"/>
            <a:ext cx="4129402" cy="232278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64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Интернет връзката </a:t>
            </a:r>
            <a:r>
              <a:rPr lang="bg-BG" dirty="0" smtClean="0"/>
              <a:t>чрез </a:t>
            </a:r>
            <a:r>
              <a:rPr lang="bg-BG" b="1" dirty="0" smtClean="0">
                <a:solidFill>
                  <a:schemeClr val="bg1"/>
                </a:solidFill>
              </a:rPr>
              <a:t>сателитна чиния </a:t>
            </a:r>
            <a:r>
              <a:rPr lang="bg-BG" dirty="0" smtClean="0"/>
              <a:t>и </a:t>
            </a:r>
            <a:r>
              <a:rPr lang="bg-BG" b="1" dirty="0" smtClean="0">
                <a:solidFill>
                  <a:schemeClr val="bg1"/>
                </a:solidFill>
              </a:rPr>
              <a:t>приемник</a:t>
            </a:r>
          </a:p>
          <a:p>
            <a:pPr lvl="1"/>
            <a:r>
              <a:rPr lang="ru-RU" dirty="0"/>
              <a:t>Покрива </a:t>
            </a:r>
            <a:r>
              <a:rPr lang="ru-RU" b="1" dirty="0"/>
              <a:t>големи </a:t>
            </a:r>
            <a:r>
              <a:rPr lang="ru-RU" b="1" dirty="0" smtClean="0"/>
              <a:t>територии</a:t>
            </a:r>
            <a:r>
              <a:rPr lang="ru-RU" dirty="0" smtClean="0"/>
              <a:t> – идеално решение </a:t>
            </a:r>
            <a:r>
              <a:rPr lang="ru-RU" dirty="0"/>
              <a:t>за </a:t>
            </a:r>
            <a:r>
              <a:rPr lang="ru-RU" b="1" dirty="0"/>
              <a:t>изолирани райони </a:t>
            </a:r>
            <a:r>
              <a:rPr lang="ru-RU" dirty="0" smtClean="0"/>
              <a:t>без комуникационна инфраструктура</a:t>
            </a:r>
          </a:p>
          <a:p>
            <a:r>
              <a:rPr lang="ru-RU" b="1" dirty="0" smtClean="0"/>
              <a:t>Недостатъци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Зависимост от </a:t>
            </a:r>
            <a:r>
              <a:rPr lang="ru-RU" b="1" dirty="0" smtClean="0"/>
              <a:t>атмосферните условия</a:t>
            </a:r>
          </a:p>
          <a:p>
            <a:pPr lvl="1"/>
            <a:r>
              <a:rPr lang="ru-RU" b="1" dirty="0" smtClean="0"/>
              <a:t>Висока цена</a:t>
            </a:r>
            <a:endParaRPr lang="ru-RU" b="1" dirty="0"/>
          </a:p>
          <a:p>
            <a:pPr lvl="1"/>
            <a:r>
              <a:rPr lang="ru-RU" dirty="0" smtClean="0"/>
              <a:t>Необходими са </a:t>
            </a:r>
            <a:r>
              <a:rPr lang="ru-RU" b="1" dirty="0" smtClean="0"/>
              <a:t>големи</a:t>
            </a:r>
            <a:r>
              <a:rPr lang="ru-RU" dirty="0" smtClean="0"/>
              <a:t> </a:t>
            </a:r>
            <a:r>
              <a:rPr lang="ru-RU" b="1" dirty="0" smtClean="0"/>
              <a:t>инвестиции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bg-BG" dirty="0" smtClean="0"/>
              <a:t>сателитен достъп</a:t>
            </a:r>
            <a:endParaRPr lang="en-US" dirty="0"/>
          </a:p>
        </p:txBody>
      </p:sp>
      <p:pic>
        <p:nvPicPr>
          <p:cNvPr id="4098" name="Picture 2" descr="Satellite Internet acces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00" y="3210594"/>
            <a:ext cx="3345189" cy="329640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99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380598" cy="5528766"/>
          </a:xfrm>
        </p:spPr>
        <p:txBody>
          <a:bodyPr/>
          <a:lstStyle/>
          <a:p>
            <a:r>
              <a:rPr lang="ru-RU" b="1" dirty="0"/>
              <a:t>Интернет връзка </a:t>
            </a:r>
            <a:r>
              <a:rPr lang="ru-RU" dirty="0"/>
              <a:t>чрез </a:t>
            </a:r>
            <a:r>
              <a:rPr lang="ru-RU" b="1" dirty="0">
                <a:solidFill>
                  <a:schemeClr val="bg1"/>
                </a:solidFill>
              </a:rPr>
              <a:t>базова станция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двупосочна радиопредавателна </a:t>
            </a:r>
            <a:r>
              <a:rPr lang="ru-RU" dirty="0" smtClean="0"/>
              <a:t>система</a:t>
            </a:r>
          </a:p>
          <a:p>
            <a:r>
              <a:rPr lang="ru-RU" b="1" dirty="0" smtClean="0"/>
              <a:t>По-евтина</a:t>
            </a:r>
            <a:r>
              <a:rPr lang="ru-RU" dirty="0" smtClean="0"/>
              <a:t> </a:t>
            </a:r>
            <a:r>
              <a:rPr lang="ru-RU" dirty="0"/>
              <a:t>от кабелния достъп, </a:t>
            </a:r>
            <a:r>
              <a:rPr lang="ru-RU" dirty="0" smtClean="0"/>
              <a:t>но:</a:t>
            </a:r>
          </a:p>
          <a:p>
            <a:pPr lvl="1"/>
            <a:r>
              <a:rPr lang="ru-RU" b="1" dirty="0" smtClean="0"/>
              <a:t>По-бавна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 smtClean="0"/>
              <a:t>несигурна</a:t>
            </a:r>
            <a:endParaRPr lang="ru-RU" b="1" dirty="0"/>
          </a:p>
          <a:p>
            <a:pPr lvl="1">
              <a:spcAft>
                <a:spcPts val="0"/>
              </a:spcAft>
            </a:pPr>
            <a:r>
              <a:rPr lang="ru-RU" dirty="0" smtClean="0"/>
              <a:t>Зависима </a:t>
            </a:r>
            <a:r>
              <a:rPr lang="ru-RU" dirty="0"/>
              <a:t>от </a:t>
            </a:r>
            <a:r>
              <a:rPr lang="ru-RU" b="1" dirty="0" smtClean="0"/>
              <a:t>атмосферните </a:t>
            </a:r>
            <a:r>
              <a:rPr lang="ru-RU" b="1" dirty="0"/>
              <a:t>условия </a:t>
            </a:r>
            <a:endParaRPr lang="en-US" b="1" dirty="0"/>
          </a:p>
          <a:p>
            <a:pPr marL="442912" lvl="1" indent="0">
              <a:spcBef>
                <a:spcPts val="0"/>
              </a:spcBef>
              <a:buNone/>
            </a:pP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b="1" dirty="0" smtClean="0"/>
              <a:t>видимостта</a:t>
            </a:r>
            <a:r>
              <a:rPr lang="ru-RU" dirty="0" smtClean="0"/>
              <a:t> </a:t>
            </a:r>
            <a:r>
              <a:rPr lang="ru-RU" dirty="0"/>
              <a:t>към </a:t>
            </a:r>
            <a:r>
              <a:rPr lang="ru-RU" b="1" dirty="0"/>
              <a:t>базовата </a:t>
            </a:r>
            <a:r>
              <a:rPr lang="ru-RU" b="1" dirty="0" smtClean="0"/>
              <a:t>станция</a:t>
            </a:r>
          </a:p>
          <a:p>
            <a:pPr>
              <a:spcAft>
                <a:spcPts val="0"/>
              </a:spcAft>
            </a:pPr>
            <a:r>
              <a:rPr lang="ru-RU" dirty="0"/>
              <a:t>Свързването става с </a:t>
            </a:r>
            <a:r>
              <a:rPr lang="ru-RU" b="1" dirty="0"/>
              <a:t>потребителско </a:t>
            </a: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  </a:t>
            </a:r>
            <a:r>
              <a:rPr lang="ru-RU" b="1" dirty="0" smtClean="0"/>
              <a:t>име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 smtClean="0"/>
              <a:t>парола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bg-BG" dirty="0" smtClean="0"/>
              <a:t>радиовръзка</a:t>
            </a:r>
            <a:endParaRPr lang="en-US" dirty="0"/>
          </a:p>
        </p:txBody>
      </p:sp>
      <p:pic>
        <p:nvPicPr>
          <p:cNvPr id="5122" name="Picture 2" descr="Radio enlaces: ¿Qué son y para qué se utilizan? - Revista Seguridad 360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36" y="2799000"/>
            <a:ext cx="4194464" cy="279721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874175"/>
          </a:xfrm>
        </p:spPr>
        <p:txBody>
          <a:bodyPr/>
          <a:lstStyle/>
          <a:p>
            <a:r>
              <a:rPr lang="bg-BG" dirty="0"/>
              <a:t>Отваряне на уебсайт с различни </a:t>
            </a:r>
            <a:r>
              <a:rPr lang="bg-BG" dirty="0" smtClean="0"/>
              <a:t>браузъри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7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TODO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450916"/>
            <a:ext cx="10961783" cy="768084"/>
          </a:xfrm>
        </p:spPr>
        <p:txBody>
          <a:bodyPr/>
          <a:lstStyle/>
          <a:p>
            <a:r>
              <a:rPr lang="bg-BG" dirty="0" smtClean="0"/>
              <a:t>Компютърна мрежа</a:t>
            </a:r>
            <a:endParaRPr lang="en-US" dirty="0"/>
          </a:p>
        </p:txBody>
      </p:sp>
      <p:pic>
        <p:nvPicPr>
          <p:cNvPr id="1026" name="Picture 2" descr="What is Computer Networking? - GreenCloud - Affordable KVM and Windows V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00" y="684000"/>
            <a:ext cx="6795000" cy="4077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Компютърната </a:t>
            </a:r>
            <a:r>
              <a:rPr lang="ru-RU" b="1" dirty="0">
                <a:solidFill>
                  <a:schemeClr val="bg1"/>
                </a:solidFill>
              </a:rPr>
              <a:t>мрежа </a:t>
            </a:r>
            <a:r>
              <a:rPr lang="ru-RU" dirty="0" smtClean="0"/>
              <a:t>– </a:t>
            </a:r>
            <a:r>
              <a:rPr lang="ru-RU" b="1" dirty="0"/>
              <a:t>система</a:t>
            </a:r>
            <a:r>
              <a:rPr lang="ru-RU" dirty="0"/>
              <a:t> от </a:t>
            </a:r>
            <a:r>
              <a:rPr lang="ru-RU" b="1" dirty="0"/>
              <a:t>свързани</a:t>
            </a:r>
            <a:r>
              <a:rPr lang="ru-RU" dirty="0"/>
              <a:t> помежду си </a:t>
            </a:r>
            <a:r>
              <a:rPr lang="ru-RU" b="1" dirty="0"/>
              <a:t>хардуерни компоненти </a:t>
            </a:r>
            <a:r>
              <a:rPr lang="ru-RU" dirty="0"/>
              <a:t>и </a:t>
            </a:r>
            <a:r>
              <a:rPr lang="ru-RU" b="1" dirty="0"/>
              <a:t>компютри</a:t>
            </a:r>
            <a:r>
              <a:rPr lang="ru-RU" dirty="0"/>
              <a:t>, която позволява </a:t>
            </a:r>
            <a:r>
              <a:rPr lang="ru-RU" b="1" dirty="0"/>
              <a:t>обмен</a:t>
            </a:r>
            <a:r>
              <a:rPr lang="ru-RU" dirty="0"/>
              <a:t> на </a:t>
            </a:r>
            <a:r>
              <a:rPr lang="ru-RU" b="1" dirty="0" smtClean="0"/>
              <a:t>информация</a:t>
            </a:r>
          </a:p>
          <a:p>
            <a:pPr lvl="1"/>
            <a:r>
              <a:rPr lang="ru-RU" dirty="0" smtClean="0"/>
              <a:t>Целта на мрежата е да осигури </a:t>
            </a:r>
            <a:r>
              <a:rPr lang="ru-RU" b="1" dirty="0" smtClean="0"/>
              <a:t>достъп</a:t>
            </a:r>
            <a:r>
              <a:rPr lang="ru-RU" dirty="0" smtClean="0"/>
              <a:t> на </a:t>
            </a:r>
            <a:r>
              <a:rPr lang="ru-RU" b="1" dirty="0" smtClean="0"/>
              <a:t>потребителите</a:t>
            </a:r>
            <a:r>
              <a:rPr lang="ru-RU" dirty="0" smtClean="0"/>
              <a:t> до </a:t>
            </a:r>
            <a:r>
              <a:rPr lang="ru-RU" b="1" dirty="0" smtClean="0">
                <a:solidFill>
                  <a:schemeClr val="bg1"/>
                </a:solidFill>
              </a:rPr>
              <a:t>локалните</a:t>
            </a:r>
            <a:r>
              <a:rPr lang="ru-RU" dirty="0" smtClean="0"/>
              <a:t> и </a:t>
            </a:r>
            <a:r>
              <a:rPr lang="ru-RU" b="1" dirty="0" smtClean="0">
                <a:solidFill>
                  <a:schemeClr val="bg1"/>
                </a:solidFill>
              </a:rPr>
              <a:t>глобалните</a:t>
            </a:r>
            <a:r>
              <a:rPr lang="ru-RU" dirty="0" smtClean="0"/>
              <a:t> </a:t>
            </a:r>
            <a:r>
              <a:rPr lang="ru-RU" b="1" dirty="0" smtClean="0"/>
              <a:t>ресурси</a:t>
            </a:r>
            <a:r>
              <a:rPr lang="ru-RU" dirty="0" smtClean="0"/>
              <a:t> на всички компютри в мрежата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компютърна мрежа?</a:t>
            </a:r>
            <a:endParaRPr lang="en-US" dirty="0"/>
          </a:p>
        </p:txBody>
      </p:sp>
      <p:pic>
        <p:nvPicPr>
          <p:cNvPr id="2050" name="Picture 2" descr="Компютърни мрежи - ПГТЕ &quot;Христо Ботев&quot; - Монтана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00" y="4673875"/>
            <a:ext cx="4590000" cy="201290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Видовете </a:t>
            </a:r>
            <a:r>
              <a:rPr lang="bg-BG" b="1" dirty="0" smtClean="0"/>
              <a:t>компютърни мрежи </a:t>
            </a:r>
            <a:r>
              <a:rPr lang="bg-BG" dirty="0" smtClean="0"/>
              <a:t>са:</a:t>
            </a:r>
          </a:p>
          <a:p>
            <a:pPr lvl="1"/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Локална</a:t>
            </a:r>
            <a:r>
              <a:rPr lang="bg-BG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LAN</a:t>
            </a:r>
            <a:r>
              <a:rPr lang="en-US" dirty="0" smtClean="0"/>
              <a:t> – Local Area Network)</a:t>
            </a:r>
            <a:endParaRPr lang="bg-BG" dirty="0" smtClean="0"/>
          </a:p>
          <a:p>
            <a:pPr lvl="1"/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Глобална</a:t>
            </a:r>
            <a:r>
              <a:rPr lang="en-US" dirty="0" smtClean="0"/>
              <a:t> (</a:t>
            </a:r>
            <a:r>
              <a:rPr lang="en-US" b="1" dirty="0" smtClean="0"/>
              <a:t>WAN</a:t>
            </a:r>
            <a:r>
              <a:rPr lang="en-US" dirty="0" smtClean="0"/>
              <a:t> – Wide Area Network)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Видове компютърни мрежи</a:t>
            </a:r>
            <a:endParaRPr lang="en-US" dirty="0"/>
          </a:p>
        </p:txBody>
      </p:sp>
      <p:pic>
        <p:nvPicPr>
          <p:cNvPr id="3076" name="Picture 4" descr="Локална мрежа – У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01" y="3643014"/>
            <a:ext cx="4770000" cy="28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3564000"/>
            <a:ext cx="4552481" cy="30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͏</a:t>
            </a:r>
            <a:r>
              <a:rPr lang="en-US" sz="3600" b="1" dirty="0" smtClean="0">
                <a:solidFill>
                  <a:schemeClr val="bg1"/>
                </a:solidFill>
              </a:rPr>
              <a:t>LAN</a:t>
            </a:r>
            <a:r>
              <a:rPr lang="en-US" sz="3600" dirty="0" smtClean="0"/>
              <a:t> (</a:t>
            </a:r>
            <a:r>
              <a:rPr lang="en-US" sz="3600" b="1" dirty="0" smtClean="0">
                <a:solidFill>
                  <a:schemeClr val="bg1"/>
                </a:solidFill>
              </a:rPr>
              <a:t>L</a:t>
            </a:r>
            <a:r>
              <a:rPr lang="en-US" sz="3600" dirty="0" smtClean="0"/>
              <a:t>ocal </a:t>
            </a:r>
            <a:r>
              <a:rPr lang="en-US" sz="3600" b="1" dirty="0" smtClean="0">
                <a:solidFill>
                  <a:schemeClr val="bg1"/>
                </a:solidFill>
              </a:rPr>
              <a:t>A</a:t>
            </a:r>
            <a:r>
              <a:rPr lang="en-US" sz="3600" dirty="0" smtClean="0"/>
              <a:t>rea </a:t>
            </a:r>
            <a:r>
              <a:rPr lang="en-US" sz="3600" b="1" dirty="0" smtClean="0">
                <a:solidFill>
                  <a:schemeClr val="bg1"/>
                </a:solidFill>
              </a:rPr>
              <a:t>N</a:t>
            </a:r>
            <a:r>
              <a:rPr lang="en-US" sz="3600" dirty="0" smtClean="0"/>
              <a:t>etwork</a:t>
            </a:r>
            <a:r>
              <a:rPr lang="bg-BG" sz="3600" dirty="0" smtClean="0"/>
              <a:t>)</a:t>
            </a:r>
            <a:r>
              <a:rPr lang="en-US" sz="3600" dirty="0" smtClean="0"/>
              <a:t> </a:t>
            </a:r>
            <a:r>
              <a:rPr lang="bg-BG" sz="3600" dirty="0" smtClean="0"/>
              <a:t>обслужва </a:t>
            </a:r>
            <a:r>
              <a:rPr lang="bg-BG" sz="3600" b="1" dirty="0" smtClean="0"/>
              <a:t>ограничени</a:t>
            </a:r>
            <a:r>
              <a:rPr lang="bg-BG" sz="3600" dirty="0" smtClean="0"/>
              <a:t> </a:t>
            </a:r>
            <a:r>
              <a:rPr lang="bg-BG" sz="3600" b="1" dirty="0" smtClean="0"/>
              <a:t>зони</a:t>
            </a:r>
            <a:r>
              <a:rPr lang="en-US" sz="3600" b="1" dirty="0" smtClean="0"/>
              <a:t> </a:t>
            </a:r>
            <a:r>
              <a:rPr lang="bg-BG" sz="3600" dirty="0" smtClean="0"/>
              <a:t>като:</a:t>
            </a:r>
          </a:p>
          <a:p>
            <a:pPr lvl="1"/>
            <a:r>
              <a:rPr lang="bg-BG" sz="3200" dirty="0" smtClean="0"/>
              <a:t>Вашия </a:t>
            </a:r>
            <a:r>
              <a:rPr lang="bg-BG" sz="3200" b="1" dirty="0" smtClean="0"/>
              <a:t>дом</a:t>
            </a:r>
            <a:r>
              <a:rPr lang="bg-BG" sz="3200" dirty="0" smtClean="0"/>
              <a:t> или </a:t>
            </a:r>
            <a:r>
              <a:rPr lang="bg-BG" sz="3200" b="1" dirty="0" smtClean="0"/>
              <a:t>училище</a:t>
            </a:r>
          </a:p>
          <a:p>
            <a:pPr lvl="1"/>
            <a:r>
              <a:rPr lang="bg-BG" sz="3200" dirty="0" smtClean="0"/>
              <a:t>Отделна </a:t>
            </a:r>
            <a:r>
              <a:rPr lang="bg-BG" sz="3200" b="1" dirty="0" smtClean="0"/>
              <a:t>фирма</a:t>
            </a:r>
            <a:r>
              <a:rPr lang="bg-BG" sz="3200" dirty="0" smtClean="0"/>
              <a:t> или </a:t>
            </a:r>
            <a:r>
              <a:rPr lang="bg-BG" sz="3200" b="1" dirty="0" smtClean="0"/>
              <a:t>организация</a:t>
            </a:r>
          </a:p>
          <a:p>
            <a:pPr lvl="1"/>
            <a:r>
              <a:rPr lang="bg-BG" sz="3200" b="1" dirty="0" smtClean="0"/>
              <a:t>Сграда</a:t>
            </a:r>
            <a:r>
              <a:rPr lang="bg-BG" sz="3200" dirty="0" smtClean="0"/>
              <a:t> или няколко </a:t>
            </a:r>
            <a:r>
              <a:rPr lang="bg-BG" sz="3200" b="1" dirty="0" smtClean="0"/>
              <a:t>близко разположени сгради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Локална компютърна мрежа </a:t>
            </a:r>
            <a:r>
              <a:rPr lang="en-US" dirty="0" smtClean="0"/>
              <a:t>(LAN)</a:t>
            </a:r>
            <a:endParaRPr lang="en-US" dirty="0"/>
          </a:p>
        </p:txBody>
      </p:sp>
      <p:pic>
        <p:nvPicPr>
          <p:cNvPr id="4100" name="Picture 4" descr="What is a Local Area Network (LAN)?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3626" r="3005" b="3609"/>
          <a:stretch/>
        </p:blipFill>
        <p:spPr bwMode="auto">
          <a:xfrm>
            <a:off x="1569116" y="4059000"/>
            <a:ext cx="3581884" cy="263928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AN (local area network)? - Neos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2" y="4059000"/>
            <a:ext cx="4831229" cy="263928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8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WAN</a:t>
            </a:r>
            <a:r>
              <a:rPr lang="en-US" dirty="0" smtClean="0"/>
              <a:t> </a:t>
            </a:r>
            <a:r>
              <a:rPr lang="bg-BG" dirty="0" smtClean="0"/>
              <a:t>(</a:t>
            </a:r>
            <a:r>
              <a:rPr lang="en-US" b="1" dirty="0" smtClean="0">
                <a:solidFill>
                  <a:schemeClr val="bg1"/>
                </a:solidFill>
              </a:rPr>
              <a:t>W</a:t>
            </a:r>
            <a:r>
              <a:rPr lang="en-US" dirty="0" smtClean="0"/>
              <a:t>ide </a:t>
            </a:r>
            <a:r>
              <a:rPr lang="en-US" b="1" dirty="0" smtClean="0">
                <a:solidFill>
                  <a:schemeClr val="bg1"/>
                </a:solidFill>
              </a:rPr>
              <a:t>A</a:t>
            </a:r>
            <a:r>
              <a:rPr lang="en-US" dirty="0" smtClean="0"/>
              <a:t>rea </a:t>
            </a:r>
            <a:r>
              <a:rPr lang="en-US" b="1" dirty="0" smtClean="0">
                <a:solidFill>
                  <a:schemeClr val="bg1"/>
                </a:solidFill>
              </a:rPr>
              <a:t>N</a:t>
            </a:r>
            <a:r>
              <a:rPr lang="en-US" dirty="0" smtClean="0"/>
              <a:t>etwork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свързрва </a:t>
            </a:r>
            <a:r>
              <a:rPr lang="bg-BG" b="1" dirty="0" smtClean="0"/>
              <a:t>няколко</a:t>
            </a:r>
            <a:r>
              <a:rPr lang="bg-BG" dirty="0" smtClean="0"/>
              <a:t> </a:t>
            </a:r>
            <a:r>
              <a:rPr lang="bg-BG" b="1" dirty="0" smtClean="0"/>
              <a:t>локални</a:t>
            </a:r>
            <a:r>
              <a:rPr lang="bg-BG" dirty="0" smtClean="0"/>
              <a:t> или </a:t>
            </a:r>
            <a:r>
              <a:rPr lang="bg-BG" b="1" dirty="0" smtClean="0"/>
              <a:t>регионални</a:t>
            </a:r>
            <a:r>
              <a:rPr lang="bg-BG" dirty="0" smtClean="0"/>
              <a:t> </a:t>
            </a:r>
            <a:r>
              <a:rPr lang="bg-BG" b="1" dirty="0" smtClean="0"/>
              <a:t>мрежи</a:t>
            </a:r>
            <a:r>
              <a:rPr lang="bg-BG" dirty="0" smtClean="0"/>
              <a:t>, които се намират на </a:t>
            </a:r>
            <a:r>
              <a:rPr lang="bg-BG" b="1" dirty="0" smtClean="0"/>
              <a:t>голямо разстояние</a:t>
            </a:r>
          </a:p>
          <a:p>
            <a:r>
              <a:rPr lang="bg-BG" dirty="0" smtClean="0"/>
              <a:t>Примери за </a:t>
            </a:r>
            <a:r>
              <a:rPr lang="bg-BG" b="1" dirty="0" smtClean="0"/>
              <a:t>глобална компютърна мрежа </a:t>
            </a:r>
            <a:r>
              <a:rPr lang="bg-BG" dirty="0" smtClean="0"/>
              <a:t>са мрежите на:</a:t>
            </a:r>
          </a:p>
          <a:p>
            <a:pPr lvl="1"/>
            <a:r>
              <a:rPr lang="bg-BG" b="1" dirty="0"/>
              <a:t>М</a:t>
            </a:r>
            <a:r>
              <a:rPr lang="bg-BG" b="1" dirty="0" smtClean="0"/>
              <a:t>обилен оператор</a:t>
            </a:r>
          </a:p>
          <a:p>
            <a:pPr lvl="1">
              <a:spcAft>
                <a:spcPts val="0"/>
              </a:spcAft>
            </a:pPr>
            <a:r>
              <a:rPr lang="bg-BG" b="1" dirty="0" smtClean="0"/>
              <a:t>Доставчик</a:t>
            </a:r>
            <a:r>
              <a:rPr lang="bg-BG" dirty="0" smtClean="0"/>
              <a:t> на </a:t>
            </a:r>
            <a:r>
              <a:rPr lang="bg-BG" b="1" dirty="0" smtClean="0"/>
              <a:t>интернет</a:t>
            </a:r>
            <a:r>
              <a:rPr lang="bg-BG" dirty="0" smtClean="0"/>
              <a:t> за </a:t>
            </a:r>
          </a:p>
          <a:p>
            <a:pPr marL="442912" lvl="1" indent="0">
              <a:spcBef>
                <a:spcPts val="0"/>
              </a:spcBef>
              <a:buNone/>
            </a:pPr>
            <a:r>
              <a:rPr lang="bg-BG" dirty="0" smtClean="0"/>
              <a:t>град или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Глобална компютърна мрежа </a:t>
            </a:r>
            <a:r>
              <a:rPr lang="en-US" dirty="0"/>
              <a:t>(</a:t>
            </a:r>
            <a:r>
              <a:rPr lang="en-US" dirty="0" smtClean="0"/>
              <a:t>WAN)</a:t>
            </a:r>
            <a:endParaRPr lang="en-US" dirty="0"/>
          </a:p>
        </p:txBody>
      </p:sp>
      <p:pic>
        <p:nvPicPr>
          <p:cNvPr id="5126" name="Picture 6" descr="WAN vs. LAN: What Is the Difference? | LAN and WAN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00" y="3204000"/>
            <a:ext cx="5628048" cy="351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Интернет</a:t>
            </a:r>
            <a:r>
              <a:rPr lang="bg-BG" dirty="0" smtClean="0"/>
              <a:t> е част от </a:t>
            </a:r>
            <a:r>
              <a:rPr lang="bg-BG" b="1" dirty="0" smtClean="0"/>
              <a:t>глобалната компютърна мрежа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bg1"/>
                </a:solidFill>
              </a:rPr>
              <a:t>WAN</a:t>
            </a:r>
            <a:r>
              <a:rPr lang="en-US" dirty="0" smtClean="0"/>
              <a:t>)</a:t>
            </a:r>
            <a:endParaRPr lang="bg-BG" dirty="0" smtClean="0"/>
          </a:p>
          <a:p>
            <a:r>
              <a:rPr lang="bg-BG" dirty="0" smtClean="0"/>
              <a:t>Той </a:t>
            </a:r>
            <a:r>
              <a:rPr lang="bg-BG" b="1" dirty="0" smtClean="0"/>
              <a:t>позволява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Свободна </a:t>
            </a:r>
            <a:r>
              <a:rPr lang="bg-BG" b="1" dirty="0" smtClean="0"/>
              <a:t>комуникация</a:t>
            </a:r>
            <a:r>
              <a:rPr lang="bg-BG" dirty="0" smtClean="0"/>
              <a:t> между милиони </a:t>
            </a:r>
            <a:r>
              <a:rPr lang="bg-BG" b="1" dirty="0" smtClean="0"/>
              <a:t>потребители</a:t>
            </a:r>
          </a:p>
          <a:p>
            <a:pPr lvl="1"/>
            <a:r>
              <a:rPr lang="bg-BG" b="1" dirty="0" smtClean="0"/>
              <a:t>Обмен</a:t>
            </a:r>
            <a:r>
              <a:rPr lang="bg-BG" dirty="0" smtClean="0"/>
              <a:t> на разнообразна </a:t>
            </a:r>
            <a:r>
              <a:rPr lang="bg-BG" b="1" dirty="0" smtClean="0"/>
              <a:t>информация</a:t>
            </a:r>
            <a:r>
              <a:rPr lang="bg-BG" dirty="0" smtClean="0"/>
              <a:t> и </a:t>
            </a:r>
            <a:r>
              <a:rPr lang="bg-BG" b="1" dirty="0" smtClean="0"/>
              <a:t>ресурси</a:t>
            </a:r>
            <a:endParaRPr lang="bg-BG" b="1" dirty="0"/>
          </a:p>
          <a:p>
            <a:r>
              <a:rPr lang="bg-BG" dirty="0" smtClean="0"/>
              <a:t>Интернет е с </a:t>
            </a:r>
            <a:r>
              <a:rPr lang="bg-BG" b="1" dirty="0" smtClean="0"/>
              <a:t>децентрализирано управление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1026" name="Picture 2" descr="Escola Virtual Go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00" y="4640480"/>
            <a:ext cx="3206784" cy="20844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 de Internet básico - Completo Yoney Gallard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82" y="4654435"/>
            <a:ext cx="3290400" cy="2056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6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Основни начини за достъп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Достъп до </a:t>
            </a:r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2050" name="Picture 2" descr="Historia del Internet by Stiven Garcia - Iss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00" y="639000"/>
            <a:ext cx="6480000" cy="378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4034</TotalTime>
  <Words>1027</Words>
  <Application>Microsoft Office PowerPoint</Application>
  <PresentationFormat>Widescreen</PresentationFormat>
  <Paragraphs>176</Paragraphs>
  <Slides>27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SoftUni</vt:lpstr>
      <vt:lpstr>Същност на глобалната  мрежа интернет</vt:lpstr>
      <vt:lpstr>Съдържание</vt:lpstr>
      <vt:lpstr>Компютърна мрежа</vt:lpstr>
      <vt:lpstr>Какво е компютърна мрежа?</vt:lpstr>
      <vt:lpstr>Видове компютърни мрежи</vt:lpstr>
      <vt:lpstr>Локална компютърна мрежа (LAN)</vt:lpstr>
      <vt:lpstr>Глобална компютърна мрежа (WAN)</vt:lpstr>
      <vt:lpstr>Интернет</vt:lpstr>
      <vt:lpstr>Достъп до интернет</vt:lpstr>
      <vt:lpstr>Достъп до интернет</vt:lpstr>
      <vt:lpstr>Доставчици </vt:lpstr>
      <vt:lpstr>Интернет скорост</vt:lpstr>
      <vt:lpstr>Мрежови устройства</vt:lpstr>
      <vt:lpstr>Контрол на достъпа</vt:lpstr>
      <vt:lpstr>Потребителско име</vt:lpstr>
      <vt:lpstr>Парола</vt:lpstr>
      <vt:lpstr>Видове достъп до интернет</vt:lpstr>
      <vt:lpstr>Видове достъп до интернет – LAN (1)</vt:lpstr>
      <vt:lpstr>Видове достъп до интернет – LAN (2)</vt:lpstr>
      <vt:lpstr>Видове достъп до интернет – телефонен кабел</vt:lpstr>
      <vt:lpstr>Видове достъп до интернет – мобилен оператор</vt:lpstr>
      <vt:lpstr>Видове достъп до интернет – сателитен достъп</vt:lpstr>
      <vt:lpstr>Видове достъп до интернет – радиовръзка</vt:lpstr>
      <vt:lpstr>Отваряне на уебсайт с различни браузъри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Същност на глобалната мрежа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389</cp:revision>
  <dcterms:created xsi:type="dcterms:W3CDTF">2018-05-23T13:08:44Z</dcterms:created>
  <dcterms:modified xsi:type="dcterms:W3CDTF">2024-08-27T11:13:24Z</dcterms:modified>
  <cp:category/>
</cp:coreProperties>
</file>